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7" r:id="rId12"/>
    <p:sldId id="267" r:id="rId13"/>
    <p:sldId id="273" r:id="rId14"/>
    <p:sldId id="274" r:id="rId15"/>
    <p:sldId id="276" r:id="rId16"/>
    <p:sldId id="269" r:id="rId17"/>
    <p:sldId id="275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6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7-02-03T08:23:59.4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16206 6978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50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44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29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01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42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97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84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29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06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9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67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5B58-B010-4F79-AD15-8188697E2BA4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C968B-D342-41E3-B8E7-7A81015487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25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вт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7528" y="0"/>
            <a:ext cx="4608512" cy="55172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51984" y="2132856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00B0F0"/>
                </a:solidFill>
              </a:rPr>
              <a:t>Польза и вред интернета для учащихся и детей.</a:t>
            </a:r>
          </a:p>
        </p:txBody>
      </p:sp>
    </p:spTree>
    <p:extLst>
      <p:ext uri="{BB962C8B-B14F-4D97-AF65-F5344CB8AC3E}">
        <p14:creationId xmlns:p14="http://schemas.microsoft.com/office/powerpoint/2010/main" val="168741365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132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260648"/>
            <a:ext cx="10013576" cy="6597352"/>
          </a:xfrm>
        </p:spPr>
        <p:txBody>
          <a:bodyPr>
            <a:normAutofit lnSpcReduction="10000"/>
          </a:bodyPr>
          <a:lstStyle/>
          <a:p>
            <a:r>
              <a:rPr lang="ru-RU" sz="3400" dirty="0"/>
              <a:t>Также </a:t>
            </a:r>
            <a:r>
              <a:rPr lang="ru-RU" sz="3400" b="1" dirty="0"/>
              <a:t>не меньшую опасность несет излишняя наивность</a:t>
            </a:r>
            <a:r>
              <a:rPr lang="ru-RU" sz="3400" dirty="0"/>
              <a:t> и </a:t>
            </a:r>
            <a:r>
              <a:rPr lang="ru-RU" sz="3400" b="1" dirty="0"/>
              <a:t>доверчивость</a:t>
            </a:r>
            <a:r>
              <a:rPr lang="ru-RU" sz="3400" dirty="0"/>
              <a:t> детей. Например, недавно в семье появился достаточно дорогой моноблок или телевизор, ребёнок непременно обрадуется и захочет поделиться этой новостью с друзьями и знакомыми в социальной сети. Он легко может на радостях разместить </a:t>
            </a:r>
            <a:r>
              <a:rPr lang="ru-RU" sz="3400" dirty="0" err="1"/>
              <a:t>Вконтакте</a:t>
            </a:r>
            <a:r>
              <a:rPr lang="ru-RU" sz="3400" dirty="0"/>
              <a:t> фотографии дорогой покупки, написав при этом в исходных данных профиля свой домашний адрес и похвастаться, в дополнение ко всему прочему, предстоящей поездкой всей семьи на отдых в санаторий. Чем это грозит, понимает абсолютно любой взрослый человек, но далеко не каждый ребёнок.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3877099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8906" y="2136339"/>
            <a:ext cx="11107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А, к примеру, если взять целую группу полезных И, как ни странно, интернет-угрозы также способны участвовать в просвещении детей. Например, вопрос ребёнка о какой-либо угрозе, заставит родителей отложить свои дела и пообщаться с ребёнком, объяснить ему, что такое, к примеру, спам и почему не стоит публиковать в интернете фото с номерами автомобилей и дорогим домашним ремонтом. Или почему не стоит нажимать на навязчивые всплывающие баннеры, чем это грозит.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3213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вт в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3533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8565" y="1305342"/>
            <a:ext cx="1117450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Казалось бы, проще всего до определённого возраста вообще не стоит пускать ребёнка в интернет, заодно заблокировав передачу данных в его телефоне. Однако, так поступать нельзя. Ведь подобным поступком Вы автоматически уменьшаете конкурентоспособность своего ребёнка в борьбе за место во взрослой жизни, которая сегодня начинается намного раньше, чем у его родителей. Помимо хакеров, маньяков и воров в интернете находится огромное количество полезной и актуальной информации (больше чем в любой библиотеке). К примеру, доклад или реферат ребёнок может написать гораздо быстрее и эффективнее, чем переписывать текст в читальном зале библиотеки. Помимо этого, в интернете можно найти практически любой учебник или пособие по школьной программе.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4249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вт 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4176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8906" y="1562144"/>
            <a:ext cx="1109382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Даже казалось бы совершенно бесполезное зависание ребёнка в социальной сети может иметь положительные стороны, если ребёнок, к примеру, заинтересуется создателями этих самых социальных сетей – Павлом Дуровым (основатель </a:t>
            </a:r>
            <a:r>
              <a:rPr lang="ru-RU" sz="3200" dirty="0" err="1" smtClean="0"/>
              <a:t>Вконтакте</a:t>
            </a:r>
            <a:r>
              <a:rPr lang="ru-RU" sz="3200" dirty="0" smtClean="0"/>
              <a:t>) или Марком </a:t>
            </a:r>
            <a:r>
              <a:rPr lang="ru-RU" sz="3200" dirty="0" err="1" smtClean="0"/>
              <a:t>Цукербергом</a:t>
            </a:r>
            <a:r>
              <a:rPr lang="ru-RU" sz="3200" dirty="0" smtClean="0"/>
              <a:t> (основатель </a:t>
            </a:r>
            <a:r>
              <a:rPr lang="ru-RU" sz="3200" dirty="0" err="1" smtClean="0"/>
              <a:t>Facebook</a:t>
            </a:r>
            <a:r>
              <a:rPr lang="ru-RU" sz="3200" dirty="0" smtClean="0"/>
              <a:t>), изучит их биографию и мышление, захочет подражать им и овладеть их положительными качествами характер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6342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вт к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68160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8" dur="123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9" dur="123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1" dur="123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2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0576" y="618565"/>
            <a:ext cx="9897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А, к примеру, если взять целую группу полезных ресурсов, таких как – </a:t>
            </a:r>
            <a:r>
              <a:rPr lang="ru-RU" sz="3200" dirty="0" err="1" smtClean="0"/>
              <a:t>Грамота.ру</a:t>
            </a:r>
            <a:r>
              <a:rPr lang="ru-RU" sz="3200" dirty="0" smtClean="0"/>
              <a:t> или «Википедия». Посещение этих сайтов намного полезнее для ребёнка, чем решение однотипных школьных задач. Понятно, что не каждый ребёнок будет часами сидеть на этих </a:t>
            </a:r>
            <a:r>
              <a:rPr lang="ru-RU" sz="3200" dirty="0" err="1" smtClean="0"/>
              <a:t>интернет-ресурсах</a:t>
            </a:r>
            <a:r>
              <a:rPr lang="ru-RU" sz="3200" dirty="0" smtClean="0"/>
              <a:t> по доброй воле, но, когда ему придется выполнять домашнее задание или готовится к публичным выступлениям, их помощь будет просто незаменима</a:t>
            </a:r>
            <a:r>
              <a:rPr lang="ru-RU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4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Как правильно сидеть за компьютером?</a:t>
            </a:r>
          </a:p>
        </p:txBody>
      </p:sp>
      <p:pic>
        <p:nvPicPr>
          <p:cNvPr id="4" name="Содержимое 3" descr="ивт в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62337" y="756998"/>
            <a:ext cx="9143999" cy="6093295"/>
          </a:xfrm>
        </p:spPr>
      </p:pic>
    </p:spTree>
    <p:extLst>
      <p:ext uri="{BB962C8B-B14F-4D97-AF65-F5344CB8AC3E}">
        <p14:creationId xmlns:p14="http://schemas.microsoft.com/office/powerpoint/2010/main" val="1306140311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идени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Рукописный ввод 2"/>
              <p14:cNvContentPartPr/>
              <p14:nvPr/>
            </p14:nvContentPartPr>
            <p14:xfrm>
              <a:off x="5834160" y="2512080"/>
              <a:ext cx="360" cy="360"/>
            </p14:xfrm>
          </p:contentPart>
        </mc:Choice>
        <mc:Fallback>
          <p:pic>
            <p:nvPicPr>
              <p:cNvPr id="3" name="Рукописный ввод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18320" y="2448720"/>
                <a:ext cx="32040" cy="12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751285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вт 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5798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4042" y="2967335"/>
            <a:ext cx="7823937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Уважаемые родители !</a:t>
            </a:r>
          </a:p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Внимательно относитесь</a:t>
            </a:r>
          </a:p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увлечениям учащихся </a:t>
            </a:r>
          </a:p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</a:t>
            </a:r>
            <a:r>
              <a:rPr lang="ru-RU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ваших любимых 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детей.</a:t>
            </a:r>
          </a:p>
        </p:txBody>
      </p:sp>
    </p:spTree>
    <p:extLst>
      <p:ext uri="{BB962C8B-B14F-4D97-AF65-F5344CB8AC3E}">
        <p14:creationId xmlns:p14="http://schemas.microsoft.com/office/powerpoint/2010/main" val="2125538097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84094" y="908720"/>
            <a:ext cx="4819818" cy="5339680"/>
          </a:xfrm>
        </p:spPr>
        <p:txBody>
          <a:bodyPr>
            <a:noAutofit/>
          </a:bodyPr>
          <a:lstStyle/>
          <a:p>
            <a:r>
              <a:rPr lang="ru-RU" sz="2400" dirty="0"/>
              <a:t>Не секрет, что сегодня интернет проник почти в каждый дом и им пользуются все: и взрослые, и дети! На первый взгляд общение ребёнка с интернетом может ему здорово помочь в учёбе, решении каких-либо задач, его развитии и самореализации. Но так ли безоблачна эта картина общения? Или всё же интернет таит в себе скрытую угрозу для ребёнка и его психики? Давайте разберёмся более подробно в этом вопросе и рассмотрим различные аспекты влияния интернета на детей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6" name="Содержимое 5" descr="ивт 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35960" y="980728"/>
            <a:ext cx="3810000" cy="4653756"/>
          </a:xfrm>
        </p:spPr>
      </p:pic>
    </p:spTree>
    <p:extLst>
      <p:ext uri="{BB962C8B-B14F-4D97-AF65-F5344CB8AC3E}">
        <p14:creationId xmlns:p14="http://schemas.microsoft.com/office/powerpoint/2010/main" val="1967720364"/>
      </p:ext>
    </p:extLst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вт в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23744"/>
      </p:ext>
    </p:extLst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3753" y="836712"/>
            <a:ext cx="4509247" cy="541168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Вирусы – это наиболее распространённая угроза для детей</a:t>
            </a:r>
            <a:r>
              <a:rPr lang="ru-RU" sz="2000" dirty="0" smtClean="0"/>
              <a:t> в интернете. Опытный пользователь компьютера сразу же заметит, что новый видеоклип какого-либо известного исполнителя никак не может иметь расширение исполняемого файла *.</a:t>
            </a:r>
            <a:r>
              <a:rPr lang="ru-RU" sz="2000" dirty="0" err="1" smtClean="0"/>
              <a:t>exe</a:t>
            </a:r>
            <a:r>
              <a:rPr lang="ru-RU" sz="2000" dirty="0" smtClean="0"/>
              <a:t>, а письма с заголовками «Ваш почтовый адрес выиграл 1 000 000 долларов» лучше сразу же удалять, не открывая. Для детей, к сожалению, это совсем не очевидный факт, и его вполне понятное любопытство может дорого стоить родителям, когда, например, данными их пластиковых карт воспользуются, скажем, в Индонезии.</a:t>
            </a:r>
            <a:endParaRPr lang="ru-RU" sz="2000" dirty="0"/>
          </a:p>
        </p:txBody>
      </p:sp>
      <p:pic>
        <p:nvPicPr>
          <p:cNvPr id="5" name="Содержимое 4" descr="ивт к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99050" y="548680"/>
            <a:ext cx="5389438" cy="5688632"/>
          </a:xfrm>
        </p:spPr>
      </p:pic>
    </p:spTree>
    <p:extLst>
      <p:ext uri="{BB962C8B-B14F-4D97-AF65-F5344CB8AC3E}">
        <p14:creationId xmlns:p14="http://schemas.microsoft.com/office/powerpoint/2010/main" val="758817884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вт к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3245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56962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514352"/>
            <a:ext cx="2743200" cy="1783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209800" y="764704"/>
            <a:ext cx="3670176" cy="5483696"/>
          </a:xfrm>
        </p:spPr>
        <p:txBody>
          <a:bodyPr/>
          <a:lstStyle/>
          <a:p>
            <a:r>
              <a:rPr lang="ru-RU" dirty="0" smtClean="0"/>
              <a:t>На втором месте по значимости находится </a:t>
            </a:r>
            <a:r>
              <a:rPr lang="ru-RU" b="1" dirty="0" smtClean="0"/>
              <a:t>опасность, исходящая из социальных сетей</a:t>
            </a:r>
            <a:r>
              <a:rPr lang="ru-RU" dirty="0" smtClean="0"/>
              <a:t>. Как показывает статистика, </a:t>
            </a:r>
            <a:r>
              <a:rPr lang="ru-RU" b="1" dirty="0" smtClean="0"/>
              <a:t>не менее 20% детей</a:t>
            </a:r>
            <a:r>
              <a:rPr lang="ru-RU" dirty="0" smtClean="0"/>
              <a:t>, то есть, по сути, каждый пятый, </a:t>
            </a:r>
            <a:r>
              <a:rPr lang="ru-RU" b="1" dirty="0" smtClean="0"/>
              <a:t>получают раздражающие сообщения</a:t>
            </a:r>
            <a:r>
              <a:rPr lang="ru-RU" dirty="0" smtClean="0"/>
              <a:t> или даже </a:t>
            </a:r>
            <a:r>
              <a:rPr lang="ru-RU" b="1" dirty="0" smtClean="0"/>
              <a:t>прямые угрозы</a:t>
            </a:r>
            <a:r>
              <a:rPr lang="ru-RU" dirty="0" smtClean="0"/>
              <a:t> от посторонних людей. Но если взрослый человек, который пользуется социальной сетью, может в несколько кликов мышью заблокировать профиль обидчика и забыть о нем, то реакцию ребёнка на сообщение типа «Я до тебя ещё доберусь, пожалеешь, что родился на свет!» от незнакомого человека трудно предугадать.</a:t>
            </a:r>
          </a:p>
          <a:p>
            <a:r>
              <a:rPr lang="ru-RU" dirty="0" smtClean="0"/>
              <a:t>Кстати, маньякам в социальных сетях часто удаётся очень убедительно выдавать себя за парня из соседнего класса в школе, который желает познакомиться.</a:t>
            </a:r>
          </a:p>
          <a:p>
            <a:endParaRPr lang="ru-RU" dirty="0"/>
          </a:p>
        </p:txBody>
      </p:sp>
      <p:pic>
        <p:nvPicPr>
          <p:cNvPr id="5" name="Содержимое 4" descr="ивт 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951984" y="1124744"/>
            <a:ext cx="4716016" cy="5184576"/>
          </a:xfrm>
        </p:spPr>
      </p:pic>
    </p:spTree>
    <p:extLst>
      <p:ext uri="{BB962C8B-B14F-4D97-AF65-F5344CB8AC3E}">
        <p14:creationId xmlns:p14="http://schemas.microsoft.com/office/powerpoint/2010/main" val="196469526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вт к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5370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60" y="1"/>
            <a:ext cx="221284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24435" y="188641"/>
            <a:ext cx="5067509" cy="6408711"/>
          </a:xfrm>
        </p:spPr>
        <p:txBody>
          <a:bodyPr>
            <a:normAutofit/>
          </a:bodyPr>
          <a:lstStyle/>
          <a:p>
            <a:r>
              <a:rPr lang="ru-RU" sz="2400" b="1" dirty="0"/>
              <a:t>Порнография</a:t>
            </a:r>
            <a:r>
              <a:rPr lang="ru-RU" sz="2400" dirty="0"/>
              <a:t> – ещё один враг ребёнка, странствующего по интернету. Этот опасный </a:t>
            </a:r>
            <a:r>
              <a:rPr lang="ru-RU" sz="2400" dirty="0" err="1"/>
              <a:t>контент</a:t>
            </a:r>
            <a:r>
              <a:rPr lang="ru-RU" sz="2400" dirty="0"/>
              <a:t> можно нередко встретить даже на вполне приличных сайтах (мигающие </a:t>
            </a:r>
            <a:r>
              <a:rPr lang="ru-RU" sz="2400" dirty="0" err="1"/>
              <a:t>партнерки</a:t>
            </a:r>
            <a:r>
              <a:rPr lang="ru-RU" sz="2400" dirty="0"/>
              <a:t>, </a:t>
            </a:r>
            <a:r>
              <a:rPr lang="ru-RU" sz="2400" dirty="0" err="1"/>
              <a:t>тизерная</a:t>
            </a:r>
            <a:r>
              <a:rPr lang="ru-RU" sz="2400" dirty="0"/>
              <a:t> реклама, всплывающие баннеры). Однако психологи уверяют, что «клубничка» далеко не так опасна, как сцены жестокости или насилия, которых в интернете, к сожалению, великое множество. Причем эти сцены реальные – кровавые драки, избиения, издевательства и так далее. На это даже взрослые не могут спокойно смотреть, а что уже говорить о детской психике….</a:t>
            </a:r>
          </a:p>
        </p:txBody>
      </p:sp>
      <p:pic>
        <p:nvPicPr>
          <p:cNvPr id="9" name="Рисунок 8" descr="ивт 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60" r="5960"/>
          <a:stretch>
            <a:fillRect/>
          </a:stretch>
        </p:blipFill>
        <p:spPr>
          <a:xfrm rot="420000">
            <a:off x="5827564" y="455384"/>
            <a:ext cx="4618038" cy="3932238"/>
          </a:xfrm>
        </p:spPr>
      </p:pic>
    </p:spTree>
    <p:extLst>
      <p:ext uri="{BB962C8B-B14F-4D97-AF65-F5344CB8AC3E}">
        <p14:creationId xmlns:p14="http://schemas.microsoft.com/office/powerpoint/2010/main" val="42588072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434</Words>
  <Application>Microsoft Office PowerPoint</Application>
  <PresentationFormat>Широкоэкранный</PresentationFormat>
  <Paragraphs>16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правильно сидеть за компьютером?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Техналогия</dc:creator>
  <cp:lastModifiedBy>Техналогия</cp:lastModifiedBy>
  <cp:revision>4</cp:revision>
  <dcterms:created xsi:type="dcterms:W3CDTF">2017-02-02T08:18:00Z</dcterms:created>
  <dcterms:modified xsi:type="dcterms:W3CDTF">2017-02-03T08:24:22Z</dcterms:modified>
</cp:coreProperties>
</file>